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sldIdLst>
    <p:sldId id="256" r:id="rId2"/>
    <p:sldId id="267" r:id="rId3"/>
    <p:sldId id="268" r:id="rId4"/>
    <p:sldId id="269" r:id="rId5"/>
    <p:sldId id="270" r:id="rId6"/>
    <p:sldId id="271" r:id="rId7"/>
    <p:sldId id="272" r:id="rId8"/>
    <p:sldId id="273" r:id="rId9"/>
    <p:sldId id="274" r:id="rId10"/>
    <p:sldId id="275" r:id="rId11"/>
    <p:sldId id="276" r:id="rId12"/>
    <p:sldId id="265" r:id="rId13"/>
    <p:sldId id="257" r:id="rId14"/>
    <p:sldId id="278" r:id="rId15"/>
    <p:sldId id="258" r:id="rId16"/>
    <p:sldId id="259" r:id="rId17"/>
    <p:sldId id="279" r:id="rId18"/>
    <p:sldId id="277" r:id="rId19"/>
    <p:sldId id="260" r:id="rId20"/>
    <p:sldId id="261" r:id="rId21"/>
    <p:sldId id="262" r:id="rId22"/>
    <p:sldId id="281" r:id="rId23"/>
    <p:sldId id="263" r:id="rId24"/>
    <p:sldId id="264" r:id="rId25"/>
    <p:sldId id="266" r:id="rId26"/>
    <p:sldId id="280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770"/>
    <p:restoredTop sz="96018"/>
  </p:normalViewPr>
  <p:slideViewPr>
    <p:cSldViewPr snapToGrid="0" snapToObjects="1">
      <p:cViewPr varScale="1">
        <p:scale>
          <a:sx n="84" d="100"/>
          <a:sy n="84" d="100"/>
        </p:scale>
        <p:origin x="200" y="9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304E917-84A0-894B-A016-C4E34F6BBAD2}" type="doc">
      <dgm:prSet loTypeId="urn:microsoft.com/office/officeart/2005/8/layout/vList2" loCatId="list" qsTypeId="urn:microsoft.com/office/officeart/2005/8/quickstyle/simple3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764B81AE-2C40-EA4C-9C09-FCA4FECA72F1}">
      <dgm:prSet/>
      <dgm:spPr/>
      <dgm:t>
        <a:bodyPr/>
        <a:lstStyle/>
        <a:p>
          <a:r>
            <a:rPr lang="en-NP"/>
            <a:t>PRESENTS</a:t>
          </a:r>
        </a:p>
      </dgm:t>
    </dgm:pt>
    <dgm:pt modelId="{3BB7DA84-8595-304E-980D-C5BAF04E2C7E}" type="parTrans" cxnId="{66AE89DE-C084-C940-B1E7-1744EE14C4ED}">
      <dgm:prSet/>
      <dgm:spPr/>
      <dgm:t>
        <a:bodyPr/>
        <a:lstStyle/>
        <a:p>
          <a:endParaRPr lang="en-US"/>
        </a:p>
      </dgm:t>
    </dgm:pt>
    <dgm:pt modelId="{87149911-36B6-7D4D-91AA-9E5F4654519A}" type="sibTrans" cxnId="{66AE89DE-C084-C940-B1E7-1744EE14C4ED}">
      <dgm:prSet/>
      <dgm:spPr/>
      <dgm:t>
        <a:bodyPr/>
        <a:lstStyle/>
        <a:p>
          <a:endParaRPr lang="en-US"/>
        </a:p>
      </dgm:t>
    </dgm:pt>
    <dgm:pt modelId="{1AE1F7CB-B6FA-9942-8000-71606F3A9D3A}" type="pres">
      <dgm:prSet presAssocID="{7304E917-84A0-894B-A016-C4E34F6BBAD2}" presName="linear" presStyleCnt="0">
        <dgm:presLayoutVars>
          <dgm:animLvl val="lvl"/>
          <dgm:resizeHandles val="exact"/>
        </dgm:presLayoutVars>
      </dgm:prSet>
      <dgm:spPr/>
    </dgm:pt>
    <dgm:pt modelId="{83193951-A387-CA4B-8ED0-7470BC15C719}" type="pres">
      <dgm:prSet presAssocID="{764B81AE-2C40-EA4C-9C09-FCA4FECA72F1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CF1C733C-D00C-4E40-B055-11C4DFE01C73}" type="presOf" srcId="{764B81AE-2C40-EA4C-9C09-FCA4FECA72F1}" destId="{83193951-A387-CA4B-8ED0-7470BC15C719}" srcOrd="0" destOrd="0" presId="urn:microsoft.com/office/officeart/2005/8/layout/vList2"/>
    <dgm:cxn modelId="{03D29FAD-61F9-5D43-9D7B-EE970C90C4C7}" type="presOf" srcId="{7304E917-84A0-894B-A016-C4E34F6BBAD2}" destId="{1AE1F7CB-B6FA-9942-8000-71606F3A9D3A}" srcOrd="0" destOrd="0" presId="urn:microsoft.com/office/officeart/2005/8/layout/vList2"/>
    <dgm:cxn modelId="{66AE89DE-C084-C940-B1E7-1744EE14C4ED}" srcId="{7304E917-84A0-894B-A016-C4E34F6BBAD2}" destId="{764B81AE-2C40-EA4C-9C09-FCA4FECA72F1}" srcOrd="0" destOrd="0" parTransId="{3BB7DA84-8595-304E-980D-C5BAF04E2C7E}" sibTransId="{87149911-36B6-7D4D-91AA-9E5F4654519A}"/>
    <dgm:cxn modelId="{80026935-BC01-2748-B6C5-669C86514BF7}" type="presParOf" srcId="{1AE1F7CB-B6FA-9942-8000-71606F3A9D3A}" destId="{83193951-A387-CA4B-8ED0-7470BC15C719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193951-A387-CA4B-8ED0-7470BC15C719}">
      <dsp:nvSpPr>
        <dsp:cNvPr id="0" name=""/>
        <dsp:cNvSpPr/>
      </dsp:nvSpPr>
      <dsp:spPr>
        <a:xfrm>
          <a:off x="0" y="9773"/>
          <a:ext cx="4572001" cy="107640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2000"/>
                <a:alpha val="60000"/>
                <a:satMod val="109000"/>
                <a:lumMod val="11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75260" tIns="175260" rIns="175260" bIns="175260" numCol="1" spcCol="1270" anchor="ctr" anchorCtr="0">
          <a:noAutofit/>
        </a:bodyPr>
        <a:lstStyle/>
        <a:p>
          <a:pPr marL="0" lvl="0" indent="0" algn="l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NP" sz="4600" kern="1200"/>
            <a:t>PRESENTS</a:t>
          </a:r>
        </a:p>
      </dsp:txBody>
      <dsp:txXfrm>
        <a:off x="52546" y="62319"/>
        <a:ext cx="4466909" cy="97130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oup 88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90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2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3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5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6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7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8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9" name="Rectangle 38"/>
            <p:cNvSpPr/>
            <p:nvPr/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Rectangle 40"/>
            <p:cNvSpPr/>
            <p:nvPr/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9236" y="2075504"/>
            <a:ext cx="8679915" cy="1748729"/>
          </a:xfrm>
        </p:spPr>
        <p:txBody>
          <a:bodyPr bIns="0" anchor="b">
            <a:normAutofit/>
          </a:bodyPr>
          <a:lstStyle>
            <a:lvl1pPr algn="ctr">
              <a:lnSpc>
                <a:spcPct val="80000"/>
              </a:lnSpc>
              <a:defRPr sz="5400" spc="-15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9237" y="3906266"/>
            <a:ext cx="8673427" cy="1322587"/>
          </a:xfrm>
        </p:spPr>
        <p:txBody>
          <a:bodyPr t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rgbClr val="FFFEFF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 vert="horz" lIns="91440" tIns="45720" rIns="91440" bIns="45720" rtlCol="0" anchor="ctr"/>
          <a:lstStyle>
            <a:lvl1pPr>
              <a:defRPr lang="en-US"/>
            </a:lvl1pPr>
          </a:lstStyle>
          <a:p>
            <a:fld id="{8B5D34D3-83D7-0749-A2CA-E102808BD4D7}" type="datetimeFigureOut">
              <a:rPr lang="en-NP" smtClean="0"/>
              <a:t>11/08/2022</a:t>
            </a:fld>
            <a:endParaRPr lang="en-NP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NP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D04752C7-2B33-CB47-9DA5-E86F4A88A47D}" type="slidenum">
              <a:rPr lang="en-NP" smtClean="0"/>
              <a:t>‹#›</a:t>
            </a:fld>
            <a:endParaRPr lang="en-NP"/>
          </a:p>
        </p:txBody>
      </p:sp>
    </p:spTree>
    <p:extLst>
      <p:ext uri="{BB962C8B-B14F-4D97-AF65-F5344CB8AC3E}">
        <p14:creationId xmlns:p14="http://schemas.microsoft.com/office/powerpoint/2010/main" val="5951256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1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09983" y="794719"/>
            <a:ext cx="6275035" cy="52570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5D34D3-83D7-0749-A2CA-E102808BD4D7}" type="datetimeFigureOut">
              <a:rPr lang="en-NP" smtClean="0"/>
              <a:t>11/08/2022</a:t>
            </a:fld>
            <a:endParaRPr lang="en-NP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P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752C7-2B33-CB47-9DA5-E86F4A88A47D}" type="slidenum">
              <a:rPr lang="en-NP" smtClean="0"/>
              <a:t>‹#›</a:t>
            </a:fld>
            <a:endParaRPr lang="en-NP"/>
          </a:p>
        </p:txBody>
      </p:sp>
    </p:spTree>
    <p:extLst>
      <p:ext uri="{BB962C8B-B14F-4D97-AF65-F5344CB8AC3E}">
        <p14:creationId xmlns:p14="http://schemas.microsoft.com/office/powerpoint/2010/main" val="1563291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 flipH="1">
            <a:off x="0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7718948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807437" y="2349925"/>
            <a:ext cx="3501195" cy="2456442"/>
          </a:xfrm>
        </p:spPr>
        <p:txBody>
          <a:bodyPr vert="eaVert"/>
          <a:lstStyle>
            <a:lvl1pPr algn="l">
              <a:lnSpc>
                <a:spcPct val="80000"/>
              </a:lnSpc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2747" y="798444"/>
            <a:ext cx="6268622" cy="525730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8B5D34D3-83D7-0749-A2CA-E102808BD4D7}" type="datetimeFigureOut">
              <a:rPr lang="en-NP" smtClean="0"/>
              <a:t>11/08/2022</a:t>
            </a:fld>
            <a:endParaRPr lang="en-NP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NP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D04752C7-2B33-CB47-9DA5-E86F4A88A47D}" type="slidenum">
              <a:rPr lang="en-NP" smtClean="0"/>
              <a:t>‹#›</a:t>
            </a:fld>
            <a:endParaRPr lang="en-NP"/>
          </a:p>
        </p:txBody>
      </p:sp>
    </p:spTree>
    <p:extLst>
      <p:ext uri="{BB962C8B-B14F-4D97-AF65-F5344CB8AC3E}">
        <p14:creationId xmlns:p14="http://schemas.microsoft.com/office/powerpoint/2010/main" val="21622907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81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7" name="Group 26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8" name="Rectangle 27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49925"/>
            <a:ext cx="3498979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8447" y="803186"/>
            <a:ext cx="6281873" cy="5248622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5D34D3-83D7-0749-A2CA-E102808BD4D7}" type="datetimeFigureOut">
              <a:rPr lang="en-NP" smtClean="0"/>
              <a:t>11/08/2022</a:t>
            </a:fld>
            <a:endParaRPr lang="en-NP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P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752C7-2B33-CB47-9DA5-E86F4A88A47D}" type="slidenum">
              <a:rPr lang="en-NP" smtClean="0"/>
              <a:t>‹#›</a:t>
            </a:fld>
            <a:endParaRPr lang="en-NP"/>
          </a:p>
        </p:txBody>
      </p:sp>
    </p:spTree>
    <p:extLst>
      <p:ext uri="{BB962C8B-B14F-4D97-AF65-F5344CB8AC3E}">
        <p14:creationId xmlns:p14="http://schemas.microsoft.com/office/powerpoint/2010/main" val="19339240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78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3259545" y="1186483"/>
            <a:ext cx="5666145" cy="4477933"/>
            <a:chOff x="3259545" y="1186483"/>
            <a:chExt cx="5666145" cy="4477933"/>
          </a:xfrm>
        </p:grpSpPr>
        <p:sp>
          <p:nvSpPr>
            <p:cNvPr id="99" name="Rectangle 98"/>
            <p:cNvSpPr/>
            <p:nvPr/>
          </p:nvSpPr>
          <p:spPr>
            <a:xfrm>
              <a:off x="3259545" y="1186483"/>
              <a:ext cx="5657881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1" name="Rectangle 100"/>
            <p:cNvSpPr/>
            <p:nvPr/>
          </p:nvSpPr>
          <p:spPr>
            <a:xfrm>
              <a:off x="3259545" y="1991156"/>
              <a:ext cx="5666145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4216" y="2074730"/>
            <a:ext cx="5490224" cy="1689390"/>
          </a:xfrm>
        </p:spPr>
        <p:txBody>
          <a:bodyPr bIns="0" anchor="b">
            <a:normAutofit/>
          </a:bodyPr>
          <a:lstStyle>
            <a:lvl1pPr algn="ctr">
              <a:defRPr sz="44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44215" y="3846851"/>
            <a:ext cx="5490223" cy="1383770"/>
          </a:xfrm>
        </p:spPr>
        <p:txBody>
          <a:bodyPr tIns="0"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8B5D34D3-83D7-0749-A2CA-E102808BD4D7}" type="datetimeFigureOut">
              <a:rPr lang="en-NP" smtClean="0"/>
              <a:t>11/08/2022</a:t>
            </a:fld>
            <a:endParaRPr lang="en-NP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NP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D04752C7-2B33-CB47-9DA5-E86F4A88A47D}" type="slidenum">
              <a:rPr lang="en-NP" smtClean="0"/>
              <a:t>‹#›</a:t>
            </a:fld>
            <a:endParaRPr lang="en-NP"/>
          </a:p>
        </p:txBody>
      </p:sp>
    </p:spTree>
    <p:extLst>
      <p:ext uri="{BB962C8B-B14F-4D97-AF65-F5344CB8AC3E}">
        <p14:creationId xmlns:p14="http://schemas.microsoft.com/office/powerpoint/2010/main" val="16384833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3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59" name="Group 58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0" name="Rectangle 59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1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2" name="Rectangle 61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0" y="2339669"/>
            <a:ext cx="3500828" cy="2470065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20878" y="803187"/>
            <a:ext cx="6269591" cy="23826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8447" y="3672162"/>
            <a:ext cx="6272022" cy="23835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8B5D34D3-83D7-0749-A2CA-E102808BD4D7}" type="datetimeFigureOut">
              <a:rPr lang="en-NP" smtClean="0"/>
              <a:t>11/08/2022</a:t>
            </a:fld>
            <a:endParaRPr lang="en-NP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NP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D04752C7-2B33-CB47-9DA5-E86F4A88A47D}" type="slidenum">
              <a:rPr lang="en-NP" smtClean="0"/>
              <a:t>‹#›</a:t>
            </a:fld>
            <a:endParaRPr lang="en-NP"/>
          </a:p>
        </p:txBody>
      </p:sp>
    </p:spTree>
    <p:extLst>
      <p:ext uri="{BB962C8B-B14F-4D97-AF65-F5344CB8AC3E}">
        <p14:creationId xmlns:p14="http://schemas.microsoft.com/office/powerpoint/2010/main" val="22681685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40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0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61" name="Group 6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2" name="Rectangle 6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3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4" name="Rectangle 63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1" y="2363915"/>
            <a:ext cx="3500828" cy="2460497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25137" y="803185"/>
            <a:ext cx="6265088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25305" y="1488985"/>
            <a:ext cx="6264350" cy="169685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18653" y="3665887"/>
            <a:ext cx="6264414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18447" y="4351687"/>
            <a:ext cx="6265588" cy="17040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8B5D34D3-83D7-0749-A2CA-E102808BD4D7}" type="datetimeFigureOut">
              <a:rPr lang="en-NP" smtClean="0"/>
              <a:t>11/08/2022</a:t>
            </a:fld>
            <a:endParaRPr lang="en-NP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NP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D04752C7-2B33-CB47-9DA5-E86F4A88A47D}" type="slidenum">
              <a:rPr lang="en-NP" smtClean="0"/>
              <a:t>‹#›</a:t>
            </a:fld>
            <a:endParaRPr lang="en-NP"/>
          </a:p>
        </p:txBody>
      </p:sp>
    </p:spTree>
    <p:extLst>
      <p:ext uri="{BB962C8B-B14F-4D97-AF65-F5344CB8AC3E}">
        <p14:creationId xmlns:p14="http://schemas.microsoft.com/office/powerpoint/2010/main" val="8325658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4" name="Group 23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5" name="Rectangle 24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6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5D34D3-83D7-0749-A2CA-E102808BD4D7}" type="datetimeFigureOut">
              <a:rPr lang="en-NP" smtClean="0"/>
              <a:t>11/08/2022</a:t>
            </a:fld>
            <a:endParaRPr lang="en-NP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P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752C7-2B33-CB47-9DA5-E86F4A88A47D}" type="slidenum">
              <a:rPr lang="en-NP" smtClean="0"/>
              <a:t>‹#›</a:t>
            </a:fld>
            <a:endParaRPr lang="en-NP"/>
          </a:p>
        </p:txBody>
      </p:sp>
    </p:spTree>
    <p:extLst>
      <p:ext uri="{BB962C8B-B14F-4D97-AF65-F5344CB8AC3E}">
        <p14:creationId xmlns:p14="http://schemas.microsoft.com/office/powerpoint/2010/main" val="10714520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8B5D34D3-83D7-0749-A2CA-E102808BD4D7}" type="datetimeFigureOut">
              <a:rPr lang="en-NP" smtClean="0"/>
              <a:t>11/08/2022</a:t>
            </a:fld>
            <a:endParaRPr lang="en-NP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NP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D04752C7-2B33-CB47-9DA5-E86F4A88A47D}" type="slidenum">
              <a:rPr lang="en-NP" smtClean="0"/>
              <a:t>‹#›</a:t>
            </a:fld>
            <a:endParaRPr lang="en-NP"/>
          </a:p>
        </p:txBody>
      </p:sp>
    </p:spTree>
    <p:extLst>
      <p:ext uri="{BB962C8B-B14F-4D97-AF65-F5344CB8AC3E}">
        <p14:creationId xmlns:p14="http://schemas.microsoft.com/office/powerpoint/2010/main" val="12139342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5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6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1" name="Group 2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2" name="Rectangle 2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32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52026"/>
            <a:ext cx="3501197" cy="1223298"/>
          </a:xfrm>
        </p:spPr>
        <p:txBody>
          <a:bodyPr bIns="0" anchor="b">
            <a:noAutofit/>
          </a:bodyPr>
          <a:lstStyle>
            <a:lvl1pPr algn="ctr">
              <a:defRPr sz="32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9983" y="802809"/>
            <a:ext cx="6275035" cy="524994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8631" y="3580186"/>
            <a:ext cx="3501197" cy="1221164"/>
          </a:xfrm>
        </p:spPr>
        <p:txBody>
          <a:bodyPr/>
          <a:lstStyle>
            <a:lvl1pPr marL="0" indent="0" algn="ctr">
              <a:buNone/>
              <a:defRPr sz="16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5D34D3-83D7-0749-A2CA-E102808BD4D7}" type="datetimeFigureOut">
              <a:rPr lang="en-NP" smtClean="0"/>
              <a:t>11/08/2022</a:t>
            </a:fld>
            <a:endParaRPr lang="en-NP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P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752C7-2B33-CB47-9DA5-E86F4A88A47D}" type="slidenum">
              <a:rPr lang="en-NP" smtClean="0"/>
              <a:t>‹#›</a:t>
            </a:fld>
            <a:endParaRPr lang="en-NP"/>
          </a:p>
        </p:txBody>
      </p:sp>
    </p:spTree>
    <p:extLst>
      <p:ext uri="{BB962C8B-B14F-4D97-AF65-F5344CB8AC3E}">
        <p14:creationId xmlns:p14="http://schemas.microsoft.com/office/powerpoint/2010/main" val="3835769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72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81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76" name="Group 75"/>
          <p:cNvGrpSpPr/>
          <p:nvPr/>
        </p:nvGrpSpPr>
        <p:grpSpPr>
          <a:xfrm>
            <a:off x="805336" y="1698331"/>
            <a:ext cx="5941540" cy="3470421"/>
            <a:chOff x="805336" y="1698331"/>
            <a:chExt cx="5941540" cy="3470421"/>
          </a:xfrm>
        </p:grpSpPr>
        <p:sp>
          <p:nvSpPr>
            <p:cNvPr id="77" name="Rectangle 76"/>
            <p:cNvSpPr/>
            <p:nvPr/>
          </p:nvSpPr>
          <p:spPr>
            <a:xfrm>
              <a:off x="805336" y="1698331"/>
              <a:ext cx="5941540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Isosceles Triangle 9"/>
            <p:cNvSpPr/>
            <p:nvPr/>
          </p:nvSpPr>
          <p:spPr>
            <a:xfrm rot="10800000">
              <a:off x="3618113" y="4896349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9" name="Rectangle 78"/>
            <p:cNvSpPr/>
            <p:nvPr/>
          </p:nvSpPr>
          <p:spPr>
            <a:xfrm>
              <a:off x="805336" y="2274403"/>
              <a:ext cx="5941540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43510" y="0"/>
            <a:ext cx="4648490" cy="6858000"/>
          </a:xfrm>
          <a:solidFill>
            <a:schemeClr val="bg1">
              <a:lumMod val="65000"/>
              <a:lumOff val="3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5443" y="2360255"/>
            <a:ext cx="5776646" cy="1178032"/>
          </a:xfrm>
        </p:spPr>
        <p:txBody>
          <a:bodyPr bIns="0" anchor="b">
            <a:normAutofit/>
          </a:bodyPr>
          <a:lstStyle>
            <a:lvl1pPr>
              <a:defRPr sz="36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5443" y="3545012"/>
            <a:ext cx="5776646" cy="1274198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8B5D34D3-83D7-0749-A2CA-E102808BD4D7}" type="datetimeFigureOut">
              <a:rPr lang="en-NP" smtClean="0"/>
              <a:t>11/08/2022</a:t>
            </a:fld>
            <a:endParaRPr lang="en-NP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5942203" cy="320040"/>
          </a:xfrm>
        </p:spPr>
        <p:txBody>
          <a:bodyPr/>
          <a:lstStyle/>
          <a:p>
            <a:endParaRPr lang="en-NP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828377" y="320040"/>
            <a:ext cx="914400" cy="320040"/>
          </a:xfrm>
        </p:spPr>
        <p:txBody>
          <a:bodyPr/>
          <a:lstStyle/>
          <a:p>
            <a:fld id="{D04752C7-2B33-CB47-9DA5-E86F4A88A47D}" type="slidenum">
              <a:rPr lang="en-NP" smtClean="0"/>
              <a:t>‹#›</a:t>
            </a:fld>
            <a:endParaRPr lang="en-NP"/>
          </a:p>
        </p:txBody>
      </p:sp>
    </p:spTree>
    <p:extLst>
      <p:ext uri="{BB962C8B-B14F-4D97-AF65-F5344CB8AC3E}">
        <p14:creationId xmlns:p14="http://schemas.microsoft.com/office/powerpoint/2010/main" val="26603775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1161" y="2358391"/>
            <a:ext cx="3498667" cy="2456485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34982" y="794719"/>
            <a:ext cx="5950036" cy="5257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4672" y="320040"/>
            <a:ext cx="36576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5D34D3-83D7-0749-A2CA-E102808BD4D7}" type="datetimeFigureOut">
              <a:rPr lang="en-NP" smtClean="0"/>
              <a:t>11/08/2022</a:t>
            </a:fld>
            <a:endParaRPr lang="en-NP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4672" y="6227064"/>
            <a:ext cx="10588752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P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320040"/>
            <a:ext cx="9144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4752C7-2B33-CB47-9DA5-E86F4A88A47D}" type="slidenum">
              <a:rPr lang="en-NP" smtClean="0"/>
              <a:t>‹#›</a:t>
            </a:fld>
            <a:endParaRPr lang="en-NP"/>
          </a:p>
        </p:txBody>
      </p:sp>
    </p:spTree>
    <p:extLst>
      <p:ext uri="{BB962C8B-B14F-4D97-AF65-F5344CB8AC3E}">
        <p14:creationId xmlns:p14="http://schemas.microsoft.com/office/powerpoint/2010/main" val="14431704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0" hangingPunct="1">
        <a:lnSpc>
          <a:spcPct val="85000"/>
        </a:lnSpc>
        <a:spcBef>
          <a:spcPct val="0"/>
        </a:spcBef>
        <a:buNone/>
        <a:defRPr sz="4000" b="0" i="0" kern="1200" cap="none" spc="-15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1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pubs.rsc.org/en/content/articlehtml/2018/ra/c8ra07489e" TargetMode="External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pngimg.com/download/38117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69245D39-7F44-E44D-B163-0B8C65A3A11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18084039"/>
              </p:ext>
            </p:extLst>
          </p:nvPr>
        </p:nvGraphicFramePr>
        <p:xfrm>
          <a:off x="3445291" y="2671381"/>
          <a:ext cx="4572001" cy="10959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9D88B9BF-0DE9-B74D-B409-54C150A97E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28879" y="2418500"/>
            <a:ext cx="3116945" cy="31169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EA66AA4-0B05-9249-8904-19D95BB3FA9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1040" y="-860851"/>
            <a:ext cx="4572001" cy="322291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F74DE0B-D765-404F-AFD9-33B394D6B9F8}"/>
              </a:ext>
            </a:extLst>
          </p:cNvPr>
          <p:cNvSpPr/>
          <p:nvPr/>
        </p:nvSpPr>
        <p:spPr>
          <a:xfrm>
            <a:off x="646176" y="5535445"/>
            <a:ext cx="10887456" cy="11094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P" sz="3200" dirty="0"/>
              <a:t>Prisha Enterprises Nepal</a:t>
            </a:r>
          </a:p>
          <a:p>
            <a:pPr algn="ctr"/>
            <a:r>
              <a:rPr lang="en-NP" dirty="0"/>
              <a:t> Newroad Complex-3rd floor, Pokhara</a:t>
            </a:r>
          </a:p>
          <a:p>
            <a:pPr algn="ctr"/>
            <a:r>
              <a:rPr lang="en-NP" dirty="0"/>
              <a:t>Phone: 061-590633, 9849941660</a:t>
            </a:r>
          </a:p>
        </p:txBody>
      </p:sp>
    </p:spTree>
    <p:extLst>
      <p:ext uri="{BB962C8B-B14F-4D97-AF65-F5344CB8AC3E}">
        <p14:creationId xmlns:p14="http://schemas.microsoft.com/office/powerpoint/2010/main" val="40331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1" grpId="0">
        <p:bldAsOne/>
      </p:bldGraphic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9876D8-61A8-ED2C-0403-E5D5DFC700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</a:t>
            </a:r>
            <a:r>
              <a:rPr lang="en-NP" dirty="0"/>
              <a:t>everse Osmosis(R.O) Technology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3F1281-6335-1C2A-41DA-CFEB91E80E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P" dirty="0"/>
              <a:t>RO is a process to remove dissolved inorganic solids from water</a:t>
            </a:r>
          </a:p>
          <a:p>
            <a:r>
              <a:rPr lang="en-NP" dirty="0"/>
              <a:t>Membrane only allows to pass the water, not the impurities</a:t>
            </a:r>
          </a:p>
          <a:p>
            <a:r>
              <a:rPr lang="en-US" dirty="0"/>
              <a:t>I</a:t>
            </a:r>
            <a:r>
              <a:rPr lang="en-NP" dirty="0"/>
              <a:t>mpurities are flushed down as a drain</a:t>
            </a:r>
          </a:p>
          <a:p>
            <a:r>
              <a:rPr lang="en-NP" dirty="0"/>
              <a:t>Removes all sediments to a level of 0.0001 micron.</a:t>
            </a:r>
          </a:p>
          <a:p>
            <a:r>
              <a:rPr lang="en-NP" dirty="0"/>
              <a:t>Removes all harmful elements such as arsenic, lead, dust, bacteria, virus etc.</a:t>
            </a:r>
          </a:p>
          <a:p>
            <a:r>
              <a:rPr lang="en-NP" dirty="0"/>
              <a:t>Removes all types impurities like Physical, microbiological and chemical</a:t>
            </a:r>
          </a:p>
        </p:txBody>
      </p:sp>
    </p:spTree>
    <p:extLst>
      <p:ext uri="{BB962C8B-B14F-4D97-AF65-F5344CB8AC3E}">
        <p14:creationId xmlns:p14="http://schemas.microsoft.com/office/powerpoint/2010/main" val="15027853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EF35ABB-D8F3-783C-3393-1AAF27000C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14450" y="807243"/>
            <a:ext cx="9786938" cy="5243513"/>
          </a:xfrm>
        </p:spPr>
      </p:pic>
    </p:spTree>
    <p:extLst>
      <p:ext uri="{BB962C8B-B14F-4D97-AF65-F5344CB8AC3E}">
        <p14:creationId xmlns:p14="http://schemas.microsoft.com/office/powerpoint/2010/main" val="32717944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WhatsApp Video 2022-02-27 at 4.54.35 PM.mp4" descr="WhatsApp Video 2022-02-27 at 4.54.35 PM.mp4">
            <a:hlinkClick r:id="" action="ppaction://media"/>
            <a:extLst>
              <a:ext uri="{FF2B5EF4-FFF2-40B4-BE49-F238E27FC236}">
                <a16:creationId xmlns:a16="http://schemas.microsoft.com/office/drawing/2014/main" id="{99928533-929A-A045-880A-F780C5C4A990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549468" y="639763"/>
            <a:ext cx="8642532" cy="5578475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F922A4D-A293-2538-F4B9-19A589D38067}"/>
              </a:ext>
            </a:extLst>
          </p:cNvPr>
          <p:cNvSpPr txBox="1"/>
          <p:nvPr/>
        </p:nvSpPr>
        <p:spPr>
          <a:xfrm>
            <a:off x="1500188" y="3013501"/>
            <a:ext cx="204927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P" sz="2400" dirty="0">
                <a:solidFill>
                  <a:schemeClr val="bg1"/>
                </a:solidFill>
              </a:rPr>
              <a:t>Human Body </a:t>
            </a:r>
          </a:p>
          <a:p>
            <a:r>
              <a:rPr lang="en-NP" sz="2400" dirty="0">
                <a:solidFill>
                  <a:schemeClr val="bg1"/>
                </a:solidFill>
              </a:rPr>
              <a:t>and Water </a:t>
            </a:r>
          </a:p>
        </p:txBody>
      </p:sp>
    </p:spTree>
    <p:extLst>
      <p:ext uri="{BB962C8B-B14F-4D97-AF65-F5344CB8AC3E}">
        <p14:creationId xmlns:p14="http://schemas.microsoft.com/office/powerpoint/2010/main" val="1849172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78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36FE5DD-B083-D841-9206-45A2481D48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2550" y="4876800"/>
            <a:ext cx="1981200" cy="19812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A70CFDA-3568-864C-8E01-7D7FF15AF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P" dirty="0"/>
              <a:t>About Mahendra Purifier: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961F05-E8D4-0448-AA64-32E33E495A34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rgbClr val="00B0F0"/>
          </a:solidFill>
        </p:spPr>
        <p:txBody>
          <a:bodyPr/>
          <a:lstStyle/>
          <a:p>
            <a:r>
              <a:rPr lang="en-US" b="1" dirty="0" err="1">
                <a:solidFill>
                  <a:schemeClr val="bg1"/>
                </a:solidFill>
              </a:rPr>
              <a:t>Mahendra</a:t>
            </a:r>
            <a:r>
              <a:rPr lang="en-US" b="1" dirty="0">
                <a:solidFill>
                  <a:schemeClr val="bg1"/>
                </a:solidFill>
              </a:rPr>
              <a:t> Purifier Pvt. Ltd, </a:t>
            </a:r>
            <a:r>
              <a:rPr lang="en-US" dirty="0">
                <a:solidFill>
                  <a:schemeClr val="bg1"/>
                </a:solidFill>
              </a:rPr>
              <a:t>A pioneer of Water Purifier products and RO-based water purifying technology in Nepal, specializes in manufacturing and supplying water treatment solutions and water purification systems. </a:t>
            </a:r>
            <a:endParaRPr lang="en-US" dirty="0">
              <a:solidFill>
                <a:schemeClr val="bg1"/>
              </a:solidFill>
              <a:effectLst/>
            </a:endParaRPr>
          </a:p>
          <a:p>
            <a:r>
              <a:rPr lang="en-US" dirty="0">
                <a:solidFill>
                  <a:schemeClr val="bg1"/>
                </a:solidFill>
              </a:rPr>
              <a:t>With the motto of providing consumers with a quality product at an affordable price, we have been in service since </a:t>
            </a:r>
            <a:r>
              <a:rPr lang="en-US" b="1" dirty="0">
                <a:solidFill>
                  <a:schemeClr val="bg1"/>
                </a:solidFill>
              </a:rPr>
              <a:t>2017 A.D. </a:t>
            </a:r>
            <a:endParaRPr lang="en-US" dirty="0">
              <a:solidFill>
                <a:schemeClr val="bg1"/>
              </a:solidFill>
              <a:effectLst/>
            </a:endParaRPr>
          </a:p>
          <a:p>
            <a:r>
              <a:rPr lang="en-US" dirty="0">
                <a:solidFill>
                  <a:schemeClr val="bg1"/>
                </a:solidFill>
              </a:rPr>
              <a:t>Our company has been amplifying from Head office- </a:t>
            </a:r>
            <a:r>
              <a:rPr lang="en-US" dirty="0" err="1">
                <a:solidFill>
                  <a:schemeClr val="bg1"/>
                </a:solidFill>
              </a:rPr>
              <a:t>Hetauda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Bhairav</a:t>
            </a:r>
            <a:r>
              <a:rPr lang="en-US" dirty="0">
                <a:solidFill>
                  <a:schemeClr val="bg1"/>
                </a:solidFill>
              </a:rPr>
              <a:t> Complex, and corporate office from Civil Mall, Kathmandu along with over 25 branches stretching all over Nepal. </a:t>
            </a:r>
            <a:endParaRPr lang="en-US" dirty="0">
              <a:solidFill>
                <a:schemeClr val="bg1"/>
              </a:solidFill>
              <a:effectLst/>
            </a:endParaRPr>
          </a:p>
          <a:p>
            <a:endParaRPr lang="en-NP" dirty="0"/>
          </a:p>
        </p:txBody>
      </p:sp>
    </p:spTree>
    <p:extLst>
      <p:ext uri="{BB962C8B-B14F-4D97-AF65-F5344CB8AC3E}">
        <p14:creationId xmlns:p14="http://schemas.microsoft.com/office/powerpoint/2010/main" val="8833346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480A4-96E1-9011-4750-583BBC8F1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P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AB71DC-2F17-F09E-DF2B-C581BFC076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P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16043C-43E9-05D5-330A-394007F7A6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7653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A10CE-E83E-0B43-A970-C228AAAA3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P" dirty="0"/>
              <a:t>Our Products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EADDDB2-5B59-2747-8881-933887016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32540" y="1066814"/>
            <a:ext cx="5870829" cy="4724370"/>
          </a:xfrm>
          <a:prstGeom prst="rect">
            <a:avLst/>
          </a:prstGeom>
          <a:solidFill>
            <a:srgbClr val="00B0F0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NP" altLang="en-NP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NP" altLang="en-NP" sz="25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rialMT"/>
              </a:rPr>
              <a:t> Mud-Remover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NP" altLang="en-NP" sz="2500" dirty="0">
              <a:solidFill>
                <a:srgbClr val="FFFFFF"/>
              </a:solidFill>
              <a:latin typeface="ArialM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NP" altLang="en-NP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NP" altLang="en-NP" sz="25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rialMT"/>
              </a:rPr>
              <a:t> Water Softener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NP" altLang="en-NP" sz="2500" b="0" i="0" u="none" strike="noStrike" cap="none" normalizeH="0" baseline="0" dirty="0">
              <a:ln>
                <a:noFill/>
              </a:ln>
              <a:solidFill>
                <a:srgbClr val="FFFFFF"/>
              </a:solidFill>
              <a:effectLst/>
              <a:latin typeface="ArialM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NP" altLang="en-NP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NP" altLang="en-NP" sz="25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rialMT"/>
              </a:rPr>
              <a:t> Dialysis Water Plant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NP" altLang="en-NP" sz="2500" b="0" i="0" u="none" strike="noStrike" cap="none" normalizeH="0" baseline="0" dirty="0">
              <a:ln>
                <a:noFill/>
              </a:ln>
              <a:solidFill>
                <a:srgbClr val="FFFFFF"/>
              </a:solidFill>
              <a:effectLst/>
              <a:latin typeface="ArialM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NP" altLang="en-NP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NP" altLang="en-NP" sz="25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rialMT"/>
              </a:rPr>
              <a:t> Mineral Water Plant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NP" altLang="en-NP" sz="25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rialMT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NP" altLang="en-NP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NP" altLang="en-NP" sz="25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rialMT"/>
              </a:rPr>
              <a:t> Water Purifier </a:t>
            </a:r>
            <a:endParaRPr kumimoji="0" lang="en-NP" altLang="en-NP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NP" altLang="en-NP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25" name="Picture 1" descr="page3image5884928">
            <a:extLst>
              <a:ext uri="{FF2B5EF4-FFF2-40B4-BE49-F238E27FC236}">
                <a16:creationId xmlns:a16="http://schemas.microsoft.com/office/drawing/2014/main" id="{75350EBA-0591-5343-BB85-50F534E116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340600" cy="1690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12810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C5E94-F2C1-9942-BCB9-7576F8C97BF3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NP" dirty="0"/>
              <a:t>Our Plants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B06DDC-5F2D-EA49-A515-9FDEE8BD7F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6289" y="0"/>
            <a:ext cx="7605711" cy="6858000"/>
          </a:xfrm>
          <a:solidFill>
            <a:srgbClr val="00B0F0"/>
          </a:solidFill>
        </p:spPr>
        <p:txBody>
          <a:bodyPr/>
          <a:lstStyle/>
          <a:p>
            <a:pPr marL="0" indent="0">
              <a:buNone/>
            </a:pPr>
            <a:r>
              <a:rPr lang="en-NP" dirty="0">
                <a:solidFill>
                  <a:schemeClr val="bg1"/>
                </a:solidFill>
              </a:rPr>
              <a:t>		</a:t>
            </a:r>
          </a:p>
          <a:p>
            <a:pPr marL="0" indent="0">
              <a:buNone/>
            </a:pPr>
            <a:r>
              <a:rPr lang="en-NP" dirty="0">
                <a:solidFill>
                  <a:schemeClr val="bg1"/>
                </a:solidFill>
              </a:rPr>
              <a:t>					</a:t>
            </a:r>
          </a:p>
          <a:p>
            <a:pPr marL="0" indent="0">
              <a:buNone/>
            </a:pPr>
            <a:endParaRPr lang="en-NP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B2ADC91-2644-3B41-AA27-8F33057252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7975" y="-541095"/>
            <a:ext cx="2128838" cy="319325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DADA16A-6EE7-144C-90A0-58FE1B0976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4934" y="3136214"/>
            <a:ext cx="2291879" cy="343781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878B8B1-9ED3-CE44-8C1E-FEF559A1F9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16492" y="2811266"/>
            <a:ext cx="2757932" cy="2757932"/>
          </a:xfrm>
          <a:prstGeom prst="rect">
            <a:avLst/>
          </a:prstGeom>
        </p:spPr>
      </p:pic>
      <p:sp>
        <p:nvSpPr>
          <p:cNvPr id="4" name="Chevron 3">
            <a:extLst>
              <a:ext uri="{FF2B5EF4-FFF2-40B4-BE49-F238E27FC236}">
                <a16:creationId xmlns:a16="http://schemas.microsoft.com/office/drawing/2014/main" id="{A93F2803-CE40-83F7-28C6-96722F15BF60}"/>
              </a:ext>
            </a:extLst>
          </p:cNvPr>
          <p:cNvSpPr/>
          <p:nvPr/>
        </p:nvSpPr>
        <p:spPr>
          <a:xfrm>
            <a:off x="4707921" y="571615"/>
            <a:ext cx="920431" cy="871538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P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FD215F-F6D7-D7DC-93E3-64A3DACCFF07}"/>
              </a:ext>
            </a:extLst>
          </p:cNvPr>
          <p:cNvSpPr txBox="1"/>
          <p:nvPr/>
        </p:nvSpPr>
        <p:spPr>
          <a:xfrm>
            <a:off x="4731310" y="1656786"/>
            <a:ext cx="1763624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NP" dirty="0">
                <a:solidFill>
                  <a:schemeClr val="bg1"/>
                </a:solidFill>
              </a:rPr>
              <a:t>Domestic Plant</a:t>
            </a:r>
          </a:p>
        </p:txBody>
      </p:sp>
      <p:sp>
        <p:nvSpPr>
          <p:cNvPr id="6" name="Chevron 5">
            <a:extLst>
              <a:ext uri="{FF2B5EF4-FFF2-40B4-BE49-F238E27FC236}">
                <a16:creationId xmlns:a16="http://schemas.microsoft.com/office/drawing/2014/main" id="{D8BBC55C-8D97-7EB8-06BD-07743CC76BFB}"/>
              </a:ext>
            </a:extLst>
          </p:cNvPr>
          <p:cNvSpPr/>
          <p:nvPr/>
        </p:nvSpPr>
        <p:spPr>
          <a:xfrm>
            <a:off x="5014386" y="3904474"/>
            <a:ext cx="942975" cy="837871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P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2F1C86-85ED-B585-41D0-6014213C7EB8}"/>
              </a:ext>
            </a:extLst>
          </p:cNvPr>
          <p:cNvSpPr txBox="1"/>
          <p:nvPr/>
        </p:nvSpPr>
        <p:spPr>
          <a:xfrm>
            <a:off x="4736674" y="5199866"/>
            <a:ext cx="2031325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NP" dirty="0">
                <a:solidFill>
                  <a:schemeClr val="bg1"/>
                </a:solidFill>
              </a:rPr>
              <a:t>Institutional Plant	</a:t>
            </a:r>
            <a:endParaRPr lang="en-NP" dirty="0"/>
          </a:p>
        </p:txBody>
      </p:sp>
      <p:sp>
        <p:nvSpPr>
          <p:cNvPr id="10" name="Curved Down Arrow 9">
            <a:extLst>
              <a:ext uri="{FF2B5EF4-FFF2-40B4-BE49-F238E27FC236}">
                <a16:creationId xmlns:a16="http://schemas.microsoft.com/office/drawing/2014/main" id="{B63AFF31-6644-F2A6-5E34-2B1B686A72DA}"/>
              </a:ext>
            </a:extLst>
          </p:cNvPr>
          <p:cNvSpPr/>
          <p:nvPr/>
        </p:nvSpPr>
        <p:spPr>
          <a:xfrm>
            <a:off x="10101262" y="1643016"/>
            <a:ext cx="1116381" cy="1111718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P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205D207-3CAA-F133-DFFC-FBFE7666D279}"/>
              </a:ext>
            </a:extLst>
          </p:cNvPr>
          <p:cNvSpPr txBox="1"/>
          <p:nvPr/>
        </p:nvSpPr>
        <p:spPr>
          <a:xfrm>
            <a:off x="9539690" y="5740961"/>
            <a:ext cx="2239524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NP" dirty="0">
                <a:solidFill>
                  <a:schemeClr val="bg1"/>
                </a:solidFill>
              </a:rPr>
              <a:t>	Industrial Plant</a:t>
            </a:r>
            <a:endParaRPr lang="en-NP" dirty="0"/>
          </a:p>
        </p:txBody>
      </p:sp>
    </p:spTree>
    <p:extLst>
      <p:ext uri="{BB962C8B-B14F-4D97-AF65-F5344CB8AC3E}">
        <p14:creationId xmlns:p14="http://schemas.microsoft.com/office/powerpoint/2010/main" val="3972975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 tmFilter="0,0; .5, 1; 1, 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DBE251-E658-2A7B-4F7A-9AA13D829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P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E29584-5A5C-2F9D-7F74-A06A4DF948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P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91EB9A-9EBE-D5E3-0403-723B0FB0C8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4071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4747BD-1384-54AE-6CF1-06957FA691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NP" dirty="0"/>
              <a:t>Our RO machine’s purifacation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0FB993-DCE4-2ADC-4D61-0249384720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P" dirty="0"/>
              <a:t>Sediment Filter: Removes physical impurities like dust, stone, mud ets.</a:t>
            </a:r>
          </a:p>
          <a:p>
            <a:r>
              <a:rPr lang="en-NP" dirty="0"/>
              <a:t>Activated Carbon filter: Removes chlorine and some organic chemical impurities</a:t>
            </a:r>
          </a:p>
          <a:p>
            <a:r>
              <a:rPr lang="en-NP" dirty="0"/>
              <a:t>Inline sediment: Removes physical impurities after carbon filtration process</a:t>
            </a:r>
          </a:p>
          <a:p>
            <a:r>
              <a:rPr lang="en-NP" dirty="0"/>
              <a:t>RO Membrane: Removes all sediments to level of 0.0001 micron, removes all harmful chemical </a:t>
            </a:r>
          </a:p>
          <a:p>
            <a:r>
              <a:rPr lang="en-NP" dirty="0"/>
              <a:t>Post Carbon: Removes bad odor</a:t>
            </a:r>
          </a:p>
        </p:txBody>
      </p:sp>
    </p:spTree>
    <p:extLst>
      <p:ext uri="{BB962C8B-B14F-4D97-AF65-F5344CB8AC3E}">
        <p14:creationId xmlns:p14="http://schemas.microsoft.com/office/powerpoint/2010/main" val="20557111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6B1EA7-8BBB-0F42-B2D5-C10124ACB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P" dirty="0"/>
              <a:t>Quality</a:t>
            </a:r>
            <a:r>
              <a:rPr lang="en-US" dirty="0"/>
              <a:t> Assurance </a:t>
            </a:r>
            <a:endParaRPr lang="en-NP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4A252A-4B55-CB47-9C63-331B961A8C46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rgbClr val="00B0F0"/>
          </a:solidFill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The company is continuously rising on the growth chart and setting high-quality standards. </a:t>
            </a:r>
          </a:p>
          <a:p>
            <a:r>
              <a:rPr lang="en-US" dirty="0">
                <a:solidFill>
                  <a:schemeClr val="bg1"/>
                </a:solidFill>
              </a:rPr>
              <a:t>All the finished goods are further inspected for any defects to ensure only the highest quality products reach our customers. </a:t>
            </a:r>
          </a:p>
          <a:p>
            <a:r>
              <a:rPr lang="en-US" dirty="0">
                <a:solidFill>
                  <a:schemeClr val="bg1"/>
                </a:solidFill>
              </a:rPr>
              <a:t>Our strict emphasis on quality is combined with the latest technology to manufacture world-class items. </a:t>
            </a:r>
          </a:p>
          <a:p>
            <a:r>
              <a:rPr lang="en-US" dirty="0">
                <a:solidFill>
                  <a:schemeClr val="bg1"/>
                </a:solidFill>
              </a:rPr>
              <a:t>We offer our customers the best that has resulted in providing a competitive edge over the others. </a:t>
            </a:r>
            <a:endParaRPr lang="en-US" dirty="0">
              <a:solidFill>
                <a:schemeClr val="bg1"/>
              </a:solidFill>
              <a:effectLst/>
            </a:endParaRPr>
          </a:p>
          <a:p>
            <a:pPr marL="0" indent="0">
              <a:buNone/>
            </a:pPr>
            <a:endParaRPr lang="en-NP" dirty="0"/>
          </a:p>
        </p:txBody>
      </p:sp>
    </p:spTree>
    <p:extLst>
      <p:ext uri="{BB962C8B-B14F-4D97-AF65-F5344CB8AC3E}">
        <p14:creationId xmlns:p14="http://schemas.microsoft.com/office/powerpoint/2010/main" val="33148836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3696BF-7DC0-0A41-75CC-B8490CBD2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P" dirty="0"/>
              <a:t>Water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F54DD2-C71D-618A-AFAE-00D8ECA2F6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NP" dirty="0"/>
              <a:t>Chemical Formula  – H</a:t>
            </a:r>
            <a:r>
              <a:rPr lang="en-NP" baseline="-25000" dirty="0"/>
              <a:t>2</a:t>
            </a:r>
            <a:r>
              <a:rPr lang="en-NP" dirty="0"/>
              <a:t>0  ( Water Molecule contain two hydrogen and one oxygen atom.)</a:t>
            </a:r>
          </a:p>
          <a:p>
            <a:r>
              <a:rPr lang="en-NP" dirty="0"/>
              <a:t>Liquid state of compound (Solid state- ICE, Gas phase - steam)</a:t>
            </a:r>
          </a:p>
          <a:p>
            <a:r>
              <a:rPr lang="en-NP" dirty="0"/>
              <a:t>Water is tasteless, colorless and odorless</a:t>
            </a:r>
          </a:p>
          <a:p>
            <a:r>
              <a:rPr lang="en-NP" dirty="0"/>
              <a:t>¾ of earth surface is coverd by water (like 71 % of earth surface)</a:t>
            </a:r>
          </a:p>
          <a:p>
            <a:r>
              <a:rPr lang="en-US" dirty="0"/>
              <a:t>W</a:t>
            </a:r>
            <a:r>
              <a:rPr lang="en-NP" dirty="0"/>
              <a:t>ithout food people can survive for a month but without water not more than a week</a:t>
            </a:r>
          </a:p>
          <a:p>
            <a:r>
              <a:rPr lang="en-NP" dirty="0"/>
              <a:t>Water is most important nutrient to our body</a:t>
            </a:r>
          </a:p>
          <a:p>
            <a:r>
              <a:rPr lang="en-NP" dirty="0"/>
              <a:t>Human body is water machine, evey life giving and healing process happens with water</a:t>
            </a:r>
          </a:p>
          <a:p>
            <a:endParaRPr lang="en-NP" dirty="0"/>
          </a:p>
        </p:txBody>
      </p:sp>
    </p:spTree>
    <p:extLst>
      <p:ext uri="{BB962C8B-B14F-4D97-AF65-F5344CB8AC3E}">
        <p14:creationId xmlns:p14="http://schemas.microsoft.com/office/powerpoint/2010/main" val="5545550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D890F-E31A-FD4E-BE6D-0F255639A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Certifications </a:t>
            </a:r>
            <a:endParaRPr lang="en-NP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BEE95E-569B-E147-91DE-E618D12CED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98628" y="1056299"/>
            <a:ext cx="6604741" cy="4301514"/>
          </a:xfrm>
          <a:solidFill>
            <a:srgbClr val="00B0F0"/>
          </a:solidFill>
        </p:spPr>
        <p:txBody>
          <a:bodyPr/>
          <a:lstStyle/>
          <a:p>
            <a:pPr marL="0" indent="0">
              <a:buNone/>
            </a:pPr>
            <a:r>
              <a:rPr lang="en-US" sz="2400" dirty="0" err="1">
                <a:solidFill>
                  <a:schemeClr val="bg1"/>
                </a:solidFill>
              </a:rPr>
              <a:t>Mahendra</a:t>
            </a:r>
            <a:r>
              <a:rPr lang="en-US" sz="2400" dirty="0">
                <a:solidFill>
                  <a:schemeClr val="bg1"/>
                </a:solidFill>
              </a:rPr>
              <a:t> purifier’s awards are evidence of our prodigious reach and acceptance all over the country. We present you with the accolades received for our world-class technology and quality in our expedition so far:</a:t>
            </a:r>
            <a:endParaRPr lang="en-US" sz="2400" dirty="0">
              <a:solidFill>
                <a:schemeClr val="bg1"/>
              </a:solidFill>
              <a:effectLst/>
            </a:endParaRPr>
          </a:p>
          <a:p>
            <a:pPr marL="0" indent="0">
              <a:buNone/>
            </a:pPr>
            <a:endParaRPr lang="en-NP" dirty="0"/>
          </a:p>
        </p:txBody>
      </p:sp>
      <p:pic>
        <p:nvPicPr>
          <p:cNvPr id="2050" name="Picture 2" descr="page5image29195360">
            <a:extLst>
              <a:ext uri="{FF2B5EF4-FFF2-40B4-BE49-F238E27FC236}">
                <a16:creationId xmlns:a16="http://schemas.microsoft.com/office/drawing/2014/main" id="{3D1165C2-4B7D-2F4D-AD84-21F039C327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5443538"/>
            <a:ext cx="5894364" cy="1414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4681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D0965-7AB9-5F47-A232-271520291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248" y="237744"/>
            <a:ext cx="10515600" cy="1194816"/>
          </a:xfrm>
        </p:spPr>
        <p:txBody>
          <a:bodyPr/>
          <a:lstStyle/>
          <a:p>
            <a:r>
              <a:rPr lang="en-NP" dirty="0"/>
              <a:t>Stage of Purification	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6568DE-ACA9-F54A-B6A3-D097314BCB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65548" y="1318832"/>
            <a:ext cx="6966204" cy="4718304"/>
          </a:xfrm>
          <a:solidFill>
            <a:srgbClr val="00B0F0"/>
          </a:solidFill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This is the latest technology available in the market. </a:t>
            </a:r>
          </a:p>
          <a:p>
            <a:r>
              <a:rPr lang="en-US" dirty="0">
                <a:solidFill>
                  <a:schemeClr val="bg1"/>
                </a:solidFill>
              </a:rPr>
              <a:t>In this process we are forcing a solvent from a region of high solute concentration through a semipermeable membrane to a region of low solute concentration by applying a pressure in excess of the osmotic pressure. </a:t>
            </a:r>
          </a:p>
          <a:p>
            <a:r>
              <a:rPr lang="en-US" dirty="0">
                <a:solidFill>
                  <a:schemeClr val="bg1"/>
                </a:solidFill>
              </a:rPr>
              <a:t>It can effectively filter the water contained bacteria, viruses and all kinds of toxic chemical substances. </a:t>
            </a:r>
            <a:endParaRPr lang="en-NP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B968D2-51D6-CEA3-DF57-D3DBF3BF4D94}"/>
              </a:ext>
            </a:extLst>
          </p:cNvPr>
          <p:cNvSpPr txBox="1"/>
          <p:nvPr/>
        </p:nvSpPr>
        <p:spPr>
          <a:xfrm>
            <a:off x="1228725" y="3136612"/>
            <a:ext cx="30416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P" sz="3200" dirty="0">
                <a:solidFill>
                  <a:schemeClr val="bg1"/>
                </a:solidFill>
              </a:rPr>
              <a:t>RO Technology</a:t>
            </a:r>
          </a:p>
        </p:txBody>
      </p:sp>
    </p:spTree>
    <p:extLst>
      <p:ext uri="{BB962C8B-B14F-4D97-AF65-F5344CB8AC3E}">
        <p14:creationId xmlns:p14="http://schemas.microsoft.com/office/powerpoint/2010/main" val="20804891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2E13B1E-12D4-34F1-253E-73F3F31C03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944879" y="0"/>
            <a:ext cx="1111622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7926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974FBB-2CDA-5243-A690-CFAA78E2A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Reverse Osmosis water purification steps : </a:t>
            </a:r>
            <a:br>
              <a:rPr lang="en-US" dirty="0"/>
            </a:br>
            <a:endParaRPr lang="en-NP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C1168B-8459-9C4C-B579-A50DED6ABCE4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rgbClr val="00B0F0"/>
          </a:solidFill>
        </p:spPr>
        <p:txBody>
          <a:bodyPr>
            <a:normAutofit fontScale="92500" lnSpcReduction="10000"/>
          </a:bodyPr>
          <a:lstStyle/>
          <a:p>
            <a:endParaRPr lang="en-US" dirty="0">
              <a:solidFill>
                <a:schemeClr val="bg1"/>
              </a:solidFill>
              <a:effectLst/>
            </a:endParaRPr>
          </a:p>
          <a:p>
            <a:r>
              <a:rPr lang="en-US" b="1" dirty="0">
                <a:solidFill>
                  <a:schemeClr val="bg1"/>
                </a:solidFill>
              </a:rPr>
              <a:t>SEDIMENT FILTER</a:t>
            </a:r>
            <a:r>
              <a:rPr lang="en-US" dirty="0">
                <a:solidFill>
                  <a:schemeClr val="bg1"/>
                </a:solidFill>
              </a:rPr>
              <a:t>:- Removes the physical impurities from water like dust, stone, mud etc.</a:t>
            </a:r>
            <a:br>
              <a:rPr lang="en-US" dirty="0">
                <a:solidFill>
                  <a:schemeClr val="bg1"/>
                </a:solidFill>
              </a:rPr>
            </a:br>
            <a:endParaRPr lang="en-US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ACTIVATED CARBON FILTER</a:t>
            </a:r>
            <a:r>
              <a:rPr lang="en-US" dirty="0">
                <a:solidFill>
                  <a:schemeClr val="bg1"/>
                </a:solidFill>
              </a:rPr>
              <a:t>:- Removes chlorine and some organic chemical impurities from the water. </a:t>
            </a:r>
            <a:endParaRPr lang="en-US" dirty="0">
              <a:solidFill>
                <a:schemeClr val="bg1"/>
              </a:solidFill>
              <a:effectLst/>
            </a:endParaRPr>
          </a:p>
          <a:p>
            <a:r>
              <a:rPr lang="en-US" b="1" dirty="0">
                <a:solidFill>
                  <a:schemeClr val="bg1"/>
                </a:solidFill>
              </a:rPr>
              <a:t>INLINE SEDIMENT</a:t>
            </a:r>
            <a:r>
              <a:rPr lang="en-US" dirty="0">
                <a:solidFill>
                  <a:schemeClr val="bg1"/>
                </a:solidFill>
              </a:rPr>
              <a:t>:- This is similar to sediment filter. It removes the rest physical impurities which results after carbon filtration process means carbon particles. </a:t>
            </a:r>
            <a:endParaRPr lang="en-US" dirty="0">
              <a:solidFill>
                <a:schemeClr val="bg1"/>
              </a:solidFill>
              <a:effectLst/>
            </a:endParaRPr>
          </a:p>
          <a:p>
            <a:r>
              <a:rPr lang="en-US" b="1" dirty="0">
                <a:solidFill>
                  <a:schemeClr val="bg1"/>
                </a:solidFill>
              </a:rPr>
              <a:t>RO MEMBRANE</a:t>
            </a:r>
            <a:r>
              <a:rPr lang="en-US" dirty="0">
                <a:solidFill>
                  <a:schemeClr val="bg1"/>
                </a:solidFill>
              </a:rPr>
              <a:t>:- Removes all sediments to a level of 0.0001 micron. It removes all the harmful chemicals and elements from water. </a:t>
            </a:r>
            <a:endParaRPr lang="en-US" dirty="0">
              <a:solidFill>
                <a:schemeClr val="bg1"/>
              </a:solidFill>
              <a:effectLst/>
            </a:endParaRPr>
          </a:p>
          <a:p>
            <a:r>
              <a:rPr lang="en-US" b="1" dirty="0">
                <a:solidFill>
                  <a:schemeClr val="bg1"/>
                </a:solidFill>
              </a:rPr>
              <a:t>POST CARBON</a:t>
            </a:r>
            <a:r>
              <a:rPr lang="en-US" dirty="0">
                <a:solidFill>
                  <a:schemeClr val="bg1"/>
                </a:solidFill>
              </a:rPr>
              <a:t>:- After the full process of water purification the last step is post carbon. It removes the bad odor from the water and gives you clean water</a:t>
            </a:r>
            <a:endParaRPr lang="en-US" dirty="0">
              <a:solidFill>
                <a:schemeClr val="bg1"/>
              </a:solidFill>
              <a:effectLst/>
            </a:endParaRPr>
          </a:p>
          <a:p>
            <a:endParaRPr lang="en-NP" dirty="0"/>
          </a:p>
        </p:txBody>
      </p:sp>
    </p:spTree>
    <p:extLst>
      <p:ext uri="{BB962C8B-B14F-4D97-AF65-F5344CB8AC3E}">
        <p14:creationId xmlns:p14="http://schemas.microsoft.com/office/powerpoint/2010/main" val="12107639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40416B-000F-844F-8504-D376364D7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P" b="1" dirty="0"/>
              <a:t>K</a:t>
            </a:r>
            <a:r>
              <a:rPr lang="en-US" b="1" dirty="0" err="1"/>
              <a:t>ey</a:t>
            </a:r>
            <a:r>
              <a:rPr lang="en-US" b="1" dirty="0"/>
              <a:t> Attributes: </a:t>
            </a:r>
            <a:endParaRPr lang="en-NP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924BF4-752F-BF43-AB8C-D12AD73356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682611"/>
            <a:ext cx="3988817" cy="3123756"/>
          </a:xfrm>
          <a:solidFill>
            <a:srgbClr val="00B0F0"/>
          </a:solidFill>
        </p:spPr>
        <p:txBody>
          <a:bodyPr/>
          <a:lstStyle/>
          <a:p>
            <a:pPr>
              <a:buFont typeface="Wingdings" pitchFamily="2" charset="2"/>
              <a:buChar char="v"/>
            </a:pPr>
            <a:r>
              <a:rPr lang="en-US" b="1" dirty="0">
                <a:solidFill>
                  <a:schemeClr val="bg1"/>
                </a:solidFill>
              </a:rPr>
              <a:t>1 Year Warranty </a:t>
            </a:r>
            <a:endParaRPr lang="en-US" dirty="0">
              <a:solidFill>
                <a:schemeClr val="bg1"/>
              </a:solidFill>
              <a:effectLst/>
            </a:endParaRPr>
          </a:p>
          <a:p>
            <a:pPr>
              <a:buFont typeface="Wingdings" pitchFamily="2" charset="2"/>
              <a:buChar char="v"/>
            </a:pPr>
            <a:r>
              <a:rPr lang="en-US" b="1" dirty="0">
                <a:solidFill>
                  <a:schemeClr val="bg1"/>
                </a:solidFill>
              </a:rPr>
              <a:t>Free Delivery &amp; Installation </a:t>
            </a:r>
            <a:endParaRPr lang="en-US" dirty="0">
              <a:solidFill>
                <a:schemeClr val="bg1"/>
              </a:solidFill>
              <a:effectLst/>
            </a:endParaRPr>
          </a:p>
          <a:p>
            <a:pPr>
              <a:buFont typeface="Wingdings" pitchFamily="2" charset="2"/>
              <a:buChar char="v"/>
            </a:pPr>
            <a:r>
              <a:rPr lang="en-US" b="1" dirty="0">
                <a:solidFill>
                  <a:schemeClr val="bg1"/>
                </a:solidFill>
              </a:rPr>
              <a:t>Free Lifetime Service </a:t>
            </a:r>
            <a:endParaRPr lang="en-US" dirty="0">
              <a:solidFill>
                <a:schemeClr val="bg1"/>
              </a:solidFill>
              <a:effectLst/>
            </a:endParaRPr>
          </a:p>
          <a:p>
            <a:pPr>
              <a:buFont typeface="Wingdings" pitchFamily="2" charset="2"/>
              <a:buChar char="v"/>
            </a:pPr>
            <a:r>
              <a:rPr lang="en-US" b="1" dirty="0">
                <a:solidFill>
                  <a:schemeClr val="bg1"/>
                </a:solidFill>
              </a:rPr>
              <a:t>Free Routine Service</a:t>
            </a:r>
            <a:endParaRPr lang="en-US" dirty="0">
              <a:solidFill>
                <a:schemeClr val="bg1"/>
              </a:solidFill>
              <a:effectLst/>
            </a:endParaRPr>
          </a:p>
        </p:txBody>
      </p:sp>
      <p:pic>
        <p:nvPicPr>
          <p:cNvPr id="4099" name="Picture 3" descr="page7image28728768">
            <a:extLst>
              <a:ext uri="{FF2B5EF4-FFF2-40B4-BE49-F238E27FC236}">
                <a16:creationId xmlns:a16="http://schemas.microsoft.com/office/drawing/2014/main" id="{0D5A3E3B-2431-1A4B-B096-28BD351E24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320" y="5156200"/>
            <a:ext cx="2336800" cy="170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page7image28728208">
            <a:extLst>
              <a:ext uri="{FF2B5EF4-FFF2-40B4-BE49-F238E27FC236}">
                <a16:creationId xmlns:a16="http://schemas.microsoft.com/office/drawing/2014/main" id="{BD63501A-BBBC-B243-93DB-CF9701B07C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8124" y="5156200"/>
            <a:ext cx="1932432" cy="170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" name="Picture 5" descr="page7image28732464">
            <a:extLst>
              <a:ext uri="{FF2B5EF4-FFF2-40B4-BE49-F238E27FC236}">
                <a16:creationId xmlns:a16="http://schemas.microsoft.com/office/drawing/2014/main" id="{ECCAAFDF-68F4-CF4C-9CA3-468A7697D7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8570" y="5054727"/>
            <a:ext cx="1701800" cy="170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page7image28733920">
            <a:extLst>
              <a:ext uri="{FF2B5EF4-FFF2-40B4-BE49-F238E27FC236}">
                <a16:creationId xmlns:a16="http://schemas.microsoft.com/office/drawing/2014/main" id="{F9F891C1-CB35-4649-A489-2F411B8B74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8384" y="5076242"/>
            <a:ext cx="1701800" cy="170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49190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AA52F-4A30-3D41-88F8-9197A05D5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P" dirty="0"/>
              <a:t>Our industrial Customer in Pokhara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139C53-A94A-2B4E-8E58-85A0D0F64759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rgbClr val="00B0F0"/>
          </a:solidFill>
        </p:spPr>
        <p:txBody>
          <a:bodyPr>
            <a:normAutofit/>
          </a:bodyPr>
          <a:lstStyle/>
          <a:p>
            <a:r>
              <a:rPr lang="en-NP" dirty="0">
                <a:solidFill>
                  <a:schemeClr val="bg1"/>
                </a:solidFill>
              </a:rPr>
              <a:t>Helmo Samaj Ghar at Chauthe – 100 Lph</a:t>
            </a:r>
          </a:p>
          <a:p>
            <a:r>
              <a:rPr lang="en-NP" dirty="0">
                <a:solidFill>
                  <a:schemeClr val="bg1"/>
                </a:solidFill>
              </a:rPr>
              <a:t>New Light English Boarding School – 250 Lph</a:t>
            </a:r>
          </a:p>
          <a:p>
            <a:r>
              <a:rPr lang="en-NP" dirty="0">
                <a:solidFill>
                  <a:schemeClr val="bg1"/>
                </a:solidFill>
              </a:rPr>
              <a:t>Gorkha Fitness Center – 250 Lph</a:t>
            </a:r>
          </a:p>
          <a:p>
            <a:r>
              <a:rPr lang="en-NP" dirty="0">
                <a:solidFill>
                  <a:schemeClr val="bg1"/>
                </a:solidFill>
              </a:rPr>
              <a:t>Dhaulagiri Boarding School – 100 Lph</a:t>
            </a:r>
          </a:p>
          <a:p>
            <a:r>
              <a:rPr lang="en-NP" dirty="0">
                <a:solidFill>
                  <a:schemeClr val="bg1"/>
                </a:solidFill>
              </a:rPr>
              <a:t>Nepal Ma Vi, Baglung  - 100 Lph</a:t>
            </a:r>
          </a:p>
          <a:p>
            <a:r>
              <a:rPr lang="en-NP" dirty="0">
                <a:solidFill>
                  <a:schemeClr val="bg1"/>
                </a:solidFill>
              </a:rPr>
              <a:t>Lekhnath Public School – 50 Lph</a:t>
            </a:r>
          </a:p>
          <a:p>
            <a:r>
              <a:rPr lang="en-NP" dirty="0">
                <a:solidFill>
                  <a:schemeClr val="bg1"/>
                </a:solidFill>
              </a:rPr>
              <a:t>Jana Prakash higher Scondary School – 100 Lph</a:t>
            </a:r>
          </a:p>
          <a:p>
            <a:r>
              <a:rPr lang="en-NP" dirty="0">
                <a:solidFill>
                  <a:schemeClr val="bg1"/>
                </a:solidFill>
              </a:rPr>
              <a:t>Laxmi Adarsha higher secondary school – 100 Lph and many more.</a:t>
            </a:r>
          </a:p>
        </p:txBody>
      </p:sp>
    </p:spTree>
    <p:extLst>
      <p:ext uri="{BB962C8B-B14F-4D97-AF65-F5344CB8AC3E}">
        <p14:creationId xmlns:p14="http://schemas.microsoft.com/office/powerpoint/2010/main" val="290342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4A067E-37AD-AEE7-C5FD-C7FB38138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P" dirty="0"/>
              <a:t>Any Questions ??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AF448EF-1C3E-6F70-A609-465DBAC362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675316" y="1445101"/>
            <a:ext cx="4258151" cy="4258151"/>
          </a:xfrm>
        </p:spPr>
      </p:pic>
    </p:spTree>
    <p:extLst>
      <p:ext uri="{BB962C8B-B14F-4D97-AF65-F5344CB8AC3E}">
        <p14:creationId xmlns:p14="http://schemas.microsoft.com/office/powerpoint/2010/main" val="36349702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A939A8C-9F30-F0DB-5802-4269D04C3A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6835" y="685800"/>
            <a:ext cx="10720842" cy="5491163"/>
          </a:xfrm>
        </p:spPr>
      </p:pic>
    </p:spTree>
    <p:extLst>
      <p:ext uri="{BB962C8B-B14F-4D97-AF65-F5344CB8AC3E}">
        <p14:creationId xmlns:p14="http://schemas.microsoft.com/office/powerpoint/2010/main" val="42291005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E5396DF-301A-995B-EBD2-8EDCE98EEE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11158" y="372438"/>
            <a:ext cx="9169684" cy="6113123"/>
          </a:xfrm>
        </p:spPr>
      </p:pic>
    </p:spTree>
    <p:extLst>
      <p:ext uri="{BB962C8B-B14F-4D97-AF65-F5344CB8AC3E}">
        <p14:creationId xmlns:p14="http://schemas.microsoft.com/office/powerpoint/2010/main" val="30299304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A19DAA-4DC9-A838-4840-EC5487AEBE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9174" y="857249"/>
            <a:ext cx="6453187" cy="4691063"/>
          </a:xfrm>
        </p:spPr>
        <p:txBody>
          <a:bodyPr/>
          <a:lstStyle/>
          <a:p>
            <a:r>
              <a:rPr lang="en-NP" dirty="0"/>
              <a:t>5 % drop in body fluid cause 25% to 30 % loss of energy.</a:t>
            </a:r>
          </a:p>
          <a:p>
            <a:endParaRPr lang="en-NP" dirty="0"/>
          </a:p>
          <a:p>
            <a:r>
              <a:rPr lang="en-NP" dirty="0"/>
              <a:t>3% water loss can result in health problem</a:t>
            </a:r>
          </a:p>
          <a:p>
            <a:endParaRPr lang="en-NP" dirty="0"/>
          </a:p>
          <a:p>
            <a:r>
              <a:rPr lang="en-NP" dirty="0"/>
              <a:t>15% water loss can result in death</a:t>
            </a:r>
          </a:p>
          <a:p>
            <a:endParaRPr lang="en-NP" dirty="0"/>
          </a:p>
          <a:p>
            <a:r>
              <a:rPr lang="en-NP" dirty="0"/>
              <a:t>2/3</a:t>
            </a:r>
            <a:r>
              <a:rPr lang="en-NP" baseline="30000" dirty="0"/>
              <a:t>rd</a:t>
            </a:r>
            <a:r>
              <a:rPr lang="en-NP" dirty="0"/>
              <a:t> of  human body is made up of water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CB54FDF-70E2-33FC-A2C2-D8E136110106}"/>
              </a:ext>
            </a:extLst>
          </p:cNvPr>
          <p:cNvSpPr txBox="1"/>
          <p:nvPr/>
        </p:nvSpPr>
        <p:spPr>
          <a:xfrm>
            <a:off x="1414462" y="2767280"/>
            <a:ext cx="260077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P" sz="4000" dirty="0">
                <a:solidFill>
                  <a:schemeClr val="bg1"/>
                </a:solidFill>
              </a:rPr>
              <a:t>Water and</a:t>
            </a:r>
          </a:p>
          <a:p>
            <a:r>
              <a:rPr lang="en-NP" sz="4000" dirty="0">
                <a:solidFill>
                  <a:schemeClr val="bg1"/>
                </a:solidFill>
              </a:rPr>
              <a:t> Our Body</a:t>
            </a:r>
          </a:p>
        </p:txBody>
      </p:sp>
    </p:spTree>
    <p:extLst>
      <p:ext uri="{BB962C8B-B14F-4D97-AF65-F5344CB8AC3E}">
        <p14:creationId xmlns:p14="http://schemas.microsoft.com/office/powerpoint/2010/main" val="35157573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D567B28-FF53-86A8-8F57-CCEB044F40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8965556"/>
              </p:ext>
            </p:extLst>
          </p:nvPr>
        </p:nvGraphicFramePr>
        <p:xfrm>
          <a:off x="1243014" y="271463"/>
          <a:ext cx="10144125" cy="65239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81375">
                  <a:extLst>
                    <a:ext uri="{9D8B030D-6E8A-4147-A177-3AD203B41FA5}">
                      <a16:colId xmlns:a16="http://schemas.microsoft.com/office/drawing/2014/main" val="4100246255"/>
                    </a:ext>
                  </a:extLst>
                </a:gridCol>
                <a:gridCol w="3381375">
                  <a:extLst>
                    <a:ext uri="{9D8B030D-6E8A-4147-A177-3AD203B41FA5}">
                      <a16:colId xmlns:a16="http://schemas.microsoft.com/office/drawing/2014/main" val="4268438944"/>
                    </a:ext>
                  </a:extLst>
                </a:gridCol>
                <a:gridCol w="3381375">
                  <a:extLst>
                    <a:ext uri="{9D8B030D-6E8A-4147-A177-3AD203B41FA5}">
                      <a16:colId xmlns:a16="http://schemas.microsoft.com/office/drawing/2014/main" val="1034701759"/>
                    </a:ext>
                  </a:extLst>
                </a:gridCol>
              </a:tblGrid>
              <a:tr h="1575196">
                <a:tc>
                  <a:txBody>
                    <a:bodyPr/>
                    <a:lstStyle/>
                    <a:p>
                      <a:r>
                        <a:rPr lang="en-NP" sz="2800" b="1" dirty="0"/>
                        <a:t>IMPURITY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P" sz="2800" b="1" dirty="0"/>
                        <a:t>CONTAINS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P" sz="2800" b="1" dirty="0"/>
                        <a:t>EFFECTS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9338908"/>
                  </a:ext>
                </a:extLst>
              </a:tr>
              <a:tr h="1575196">
                <a:tc>
                  <a:txBody>
                    <a:bodyPr/>
                    <a:lstStyle/>
                    <a:p>
                      <a:r>
                        <a:rPr lang="en-NP" sz="2800" b="1" dirty="0"/>
                        <a:t>PHYSICAL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P" sz="2800" b="1" dirty="0"/>
                        <a:t>DUST, MUD, STONE, LEAF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P" sz="2800" b="1" dirty="0"/>
                        <a:t>JAUNDICE,  GAS,  STONE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5374662"/>
                  </a:ext>
                </a:extLst>
              </a:tr>
              <a:tr h="1575196">
                <a:tc>
                  <a:txBody>
                    <a:bodyPr/>
                    <a:lstStyle/>
                    <a:p>
                      <a:r>
                        <a:rPr lang="en-NP" sz="2800" b="1" dirty="0"/>
                        <a:t>MICRO- BIOLOGICAL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P" sz="2800" b="1" dirty="0"/>
                        <a:t>BACTERIA, GERMS, VIRUSES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P" sz="2800" b="1" dirty="0"/>
                        <a:t>DIARRHOEA, HIGH FEVER, TYPHOID FEVER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9697216"/>
                  </a:ext>
                </a:extLst>
              </a:tr>
              <a:tr h="1575196">
                <a:tc>
                  <a:txBody>
                    <a:bodyPr/>
                    <a:lstStyle/>
                    <a:p>
                      <a:r>
                        <a:rPr lang="en-NP" sz="2800" b="1" dirty="0"/>
                        <a:t>CHEMICAL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P" sz="2800" b="1" dirty="0"/>
                        <a:t>ARSENIC, LEAD, COPPER, CALCIUM, IRON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P" sz="2800" b="1" dirty="0"/>
                        <a:t>CANCER, KIDNEY DAMAGES, BRAIN DAMAGE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53150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762448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68C2C-29CF-210D-0C83-B91BD5BEB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NP" dirty="0"/>
              <a:t>Harmful chemical in water and its effects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4A8AC6-FECB-074D-4BBD-236E4BE50F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P" b="1" u="sng" dirty="0"/>
              <a:t>LEAD-</a:t>
            </a:r>
            <a:r>
              <a:rPr lang="en-NP" dirty="0"/>
              <a:t> A metal found in natural deposits like </a:t>
            </a:r>
            <a:r>
              <a:rPr lang="en-US" dirty="0"/>
              <a:t>in house hold plumbing material</a:t>
            </a:r>
          </a:p>
          <a:p>
            <a:pPr lvl="1"/>
            <a:r>
              <a:rPr lang="en-US" dirty="0"/>
              <a:t>In babies and children – Delays in physical and mental growth, slight deficits in attention span and learning abilities</a:t>
            </a:r>
          </a:p>
          <a:p>
            <a:pPr lvl="1"/>
            <a:r>
              <a:rPr lang="en-US" dirty="0"/>
              <a:t>In Adults – kidney problem and high blood pressure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b="1" u="sng" dirty="0"/>
              <a:t>ARSENIC-</a:t>
            </a:r>
            <a:r>
              <a:rPr lang="en-US" dirty="0"/>
              <a:t> Occurs naturally in the environment and also as a by product of some agricultural and industrial activities.</a:t>
            </a:r>
          </a:p>
          <a:p>
            <a:pPr lvl="1"/>
            <a:r>
              <a:rPr lang="en-US" dirty="0"/>
              <a:t>Skin damage, problems in circulatory system, increased the risk of cancer in bladder, lungs, skin, kidney, nasal passages, liver and prostate </a:t>
            </a:r>
          </a:p>
        </p:txBody>
      </p:sp>
    </p:spTree>
    <p:extLst>
      <p:ext uri="{BB962C8B-B14F-4D97-AF65-F5344CB8AC3E}">
        <p14:creationId xmlns:p14="http://schemas.microsoft.com/office/powerpoint/2010/main" val="5245413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29E2D-742E-5F84-8674-49971A619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NP" dirty="0"/>
              <a:t>Coliform bacteria, Giardiasis, Cryptosporidiosis and Hepatitis A(1,2,3)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E24E6D-38CD-BDE5-DACB-B3536A736B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NP" dirty="0"/>
              <a:t>These micro-organism cause diseases like</a:t>
            </a:r>
          </a:p>
          <a:p>
            <a:r>
              <a:rPr lang="en-US" dirty="0"/>
              <a:t>F</a:t>
            </a:r>
            <a:r>
              <a:rPr lang="en-NP" dirty="0"/>
              <a:t>ever</a:t>
            </a:r>
          </a:p>
          <a:p>
            <a:r>
              <a:rPr lang="en-NP" dirty="0"/>
              <a:t>Diarrhoea</a:t>
            </a:r>
          </a:p>
          <a:p>
            <a:r>
              <a:rPr lang="en-NP" dirty="0"/>
              <a:t>Headache</a:t>
            </a:r>
          </a:p>
          <a:p>
            <a:r>
              <a:rPr lang="en-US" dirty="0"/>
              <a:t>A</a:t>
            </a:r>
            <a:r>
              <a:rPr lang="en-NP" dirty="0"/>
              <a:t>bdominal cramps</a:t>
            </a:r>
          </a:p>
          <a:p>
            <a:r>
              <a:rPr lang="en-US" dirty="0"/>
              <a:t>N</a:t>
            </a:r>
            <a:r>
              <a:rPr lang="en-NP" dirty="0"/>
              <a:t>ausea</a:t>
            </a:r>
          </a:p>
          <a:p>
            <a:r>
              <a:rPr lang="en-US" dirty="0"/>
              <a:t>V</a:t>
            </a:r>
            <a:r>
              <a:rPr lang="en-NP" dirty="0"/>
              <a:t>omiting</a:t>
            </a:r>
          </a:p>
          <a:p>
            <a:r>
              <a:rPr lang="en-US" dirty="0"/>
              <a:t>S</a:t>
            </a:r>
            <a:r>
              <a:rPr lang="en-NP" dirty="0"/>
              <a:t>ickness</a:t>
            </a:r>
          </a:p>
          <a:p>
            <a:pPr marL="0" indent="0">
              <a:buNone/>
            </a:pPr>
            <a:endParaRPr lang="en-NP" dirty="0"/>
          </a:p>
        </p:txBody>
      </p:sp>
    </p:spTree>
    <p:extLst>
      <p:ext uri="{BB962C8B-B14F-4D97-AF65-F5344CB8AC3E}">
        <p14:creationId xmlns:p14="http://schemas.microsoft.com/office/powerpoint/2010/main" val="1227621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AE98CD-18ED-353A-8CE1-DBA813085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</a:t>
            </a:r>
            <a:r>
              <a:rPr lang="en-NP" dirty="0"/>
              <a:t>echnolgy to remove impurities from water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2531FC-30B7-CB90-A2CA-925C202A4C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43438" y="1825625"/>
            <a:ext cx="7429500" cy="4667250"/>
          </a:xfrm>
        </p:spPr>
        <p:txBody>
          <a:bodyPr/>
          <a:lstStyle/>
          <a:p>
            <a:pPr marL="514350" indent="-514350">
              <a:buAutoNum type="arabicPeriod"/>
            </a:pPr>
            <a:r>
              <a:rPr lang="en-NP" dirty="0"/>
              <a:t>ULTRA VOILET(UV) TECHNOLOGY</a:t>
            </a:r>
          </a:p>
          <a:p>
            <a:pPr lvl="1"/>
            <a:r>
              <a:rPr lang="en-NP" dirty="0"/>
              <a:t>Deactivated germs with the help of UV Rays</a:t>
            </a:r>
          </a:p>
          <a:p>
            <a:pPr lvl="1"/>
            <a:r>
              <a:rPr lang="en-US" dirty="0"/>
              <a:t>U</a:t>
            </a:r>
            <a:r>
              <a:rPr lang="en-NP" dirty="0"/>
              <a:t>nable to remove microbiological &amp; chemical impurities</a:t>
            </a:r>
          </a:p>
          <a:p>
            <a:pPr lvl="1"/>
            <a:r>
              <a:rPr lang="en-US" dirty="0"/>
              <a:t>O</a:t>
            </a:r>
            <a:r>
              <a:rPr lang="en-NP" dirty="0"/>
              <a:t>nly biological impurity is treated</a:t>
            </a:r>
          </a:p>
          <a:p>
            <a:pPr marL="514350" indent="-514350">
              <a:buAutoNum type="arabicPeriod"/>
            </a:pPr>
            <a:endParaRPr lang="en-NP" dirty="0"/>
          </a:p>
          <a:p>
            <a:pPr marL="514350" indent="-514350">
              <a:buAutoNum type="arabicPeriod"/>
            </a:pPr>
            <a:r>
              <a:rPr lang="en-NP" dirty="0"/>
              <a:t> ULTRA FILTRATION(UF) TECHNOLOGY</a:t>
            </a:r>
          </a:p>
          <a:p>
            <a:pPr marL="457200" lvl="1" indent="0">
              <a:buNone/>
            </a:pPr>
            <a:r>
              <a:rPr lang="en-NP" dirty="0"/>
              <a:t>Type of membrane in which hydrostatic pressure forces a liquid against semi permeable membrane.</a:t>
            </a:r>
          </a:p>
          <a:p>
            <a:pPr marL="457200" lvl="1" indent="0">
              <a:buNone/>
            </a:pPr>
            <a:r>
              <a:rPr lang="en-NP" dirty="0"/>
              <a:t>This technology can remove bacteria, virus and other oraganism up to 0.004 micron</a:t>
            </a:r>
          </a:p>
          <a:p>
            <a:pPr marL="457200" lvl="1" indent="0">
              <a:buNone/>
            </a:pPr>
            <a:endParaRPr lang="en-NP" dirty="0"/>
          </a:p>
          <a:p>
            <a:pPr marL="457200" lvl="1" indent="0">
              <a:buNone/>
            </a:pPr>
            <a:endParaRPr lang="en-NP" dirty="0"/>
          </a:p>
          <a:p>
            <a:pPr marL="457200" lvl="1" indent="0">
              <a:buNone/>
            </a:pPr>
            <a:endParaRPr lang="en-NP" dirty="0"/>
          </a:p>
          <a:p>
            <a:pPr marL="971550" lvl="1" indent="-514350">
              <a:buAutoNum type="arabicPeriod"/>
            </a:pPr>
            <a:endParaRPr lang="en-NP" dirty="0"/>
          </a:p>
          <a:p>
            <a:pPr marL="514350" indent="-514350">
              <a:buAutoNum type="arabicPeriod"/>
            </a:pPr>
            <a:endParaRPr lang="en-NP" dirty="0"/>
          </a:p>
        </p:txBody>
      </p:sp>
    </p:spTree>
    <p:extLst>
      <p:ext uri="{BB962C8B-B14F-4D97-AF65-F5344CB8AC3E}">
        <p14:creationId xmlns:p14="http://schemas.microsoft.com/office/powerpoint/2010/main" val="2351167949"/>
      </p:ext>
    </p:extLst>
  </p:cSld>
  <p:clrMapOvr>
    <a:masterClrMapping/>
  </p:clrMapOvr>
</p:sld>
</file>

<file path=ppt/theme/theme1.xml><?xml version="1.0" encoding="utf-8"?>
<a:theme xmlns:a="http://schemas.openxmlformats.org/drawingml/2006/main" name="Atlas">
  <a:themeElements>
    <a:clrScheme name="Atlas">
      <a:dk1>
        <a:sysClr val="windowText" lastClr="000000"/>
      </a:dk1>
      <a:lt1>
        <a:sysClr val="window" lastClr="FFFFFF"/>
      </a:lt1>
      <a:dk2>
        <a:srgbClr val="454545"/>
      </a:dk2>
      <a:lt2>
        <a:srgbClr val="E0E0E0"/>
      </a:lt2>
      <a:accent1>
        <a:srgbClr val="F81B02"/>
      </a:accent1>
      <a:accent2>
        <a:srgbClr val="FC7715"/>
      </a:accent2>
      <a:accent3>
        <a:srgbClr val="AFBF41"/>
      </a:accent3>
      <a:accent4>
        <a:srgbClr val="50C49F"/>
      </a:accent4>
      <a:accent5>
        <a:srgbClr val="3B95C4"/>
      </a:accent5>
      <a:accent6>
        <a:srgbClr val="B560D4"/>
      </a:accent6>
      <a:hlink>
        <a:srgbClr val="FC5A1A"/>
      </a:hlink>
      <a:folHlink>
        <a:srgbClr val="B49E74"/>
      </a:folHlink>
    </a:clrScheme>
    <a:fontScheme name="Atlas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tlas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alpha val="60000"/>
                <a:satMod val="109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0000"/>
            </a:schemeClr>
          </a:solidFill>
          <a:prstDash val="solid"/>
        </a:ln>
        <a:ln w="15875" cap="flat" cmpd="sng" algn="ctr">
          <a:solidFill>
            <a:schemeClr val="phClr">
              <a:shade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0" h="0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10000">
              <a:schemeClr val="phClr">
                <a:tint val="94000"/>
                <a:lumMod val="116000"/>
              </a:schemeClr>
            </a:gs>
            <a:gs pos="100000">
              <a:schemeClr val="phClr">
                <a:tint val="98000"/>
                <a:shade val="86000"/>
                <a:satMod val="90000"/>
                <a:lumMod val="88000"/>
              </a:schemeClr>
            </a:gs>
          </a:gsLst>
          <a:path path="circle">
            <a:fillToRect l="50000" t="15000" r="50000" b="169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tlas" id="{5156B0E4-0EB1-49FE-A26B-15F6F698AEC6}" vid="{508F7963-D0B5-43F7-BB2C-FCE3009C08E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{73DD7A74-C752-D44D-BB9A-C1D3B2141AEC}tf16401369</Template>
  <TotalTime>650</TotalTime>
  <Words>1058</Words>
  <Application>Microsoft Macintosh PowerPoint</Application>
  <PresentationFormat>Widescreen</PresentationFormat>
  <Paragraphs>135</Paragraphs>
  <Slides>26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Arial</vt:lpstr>
      <vt:lpstr>ArialMT</vt:lpstr>
      <vt:lpstr>Calibri Light</vt:lpstr>
      <vt:lpstr>Rockwell</vt:lpstr>
      <vt:lpstr>Wingdings</vt:lpstr>
      <vt:lpstr>Atlas</vt:lpstr>
      <vt:lpstr>PowerPoint Presentation</vt:lpstr>
      <vt:lpstr>Water</vt:lpstr>
      <vt:lpstr>PowerPoint Presentation</vt:lpstr>
      <vt:lpstr>PowerPoint Presentation</vt:lpstr>
      <vt:lpstr>PowerPoint Presentation</vt:lpstr>
      <vt:lpstr>PowerPoint Presentation</vt:lpstr>
      <vt:lpstr>Harmful chemical in water and its effects</vt:lpstr>
      <vt:lpstr>Coliform bacteria, Giardiasis, Cryptosporidiosis and Hepatitis A(1,2,3)</vt:lpstr>
      <vt:lpstr>Technolgy to remove impurities from water</vt:lpstr>
      <vt:lpstr>Reverse Osmosis(R.O) Technology</vt:lpstr>
      <vt:lpstr>PowerPoint Presentation</vt:lpstr>
      <vt:lpstr>PowerPoint Presentation</vt:lpstr>
      <vt:lpstr>About Mahendra Purifier:</vt:lpstr>
      <vt:lpstr>PowerPoint Presentation</vt:lpstr>
      <vt:lpstr>Our Products</vt:lpstr>
      <vt:lpstr>Our Plants</vt:lpstr>
      <vt:lpstr>PowerPoint Presentation</vt:lpstr>
      <vt:lpstr>Our RO machine’s purifacation system</vt:lpstr>
      <vt:lpstr>Quality Assurance </vt:lpstr>
      <vt:lpstr>Certifications </vt:lpstr>
      <vt:lpstr>Stage of Purification  </vt:lpstr>
      <vt:lpstr>PowerPoint Presentation</vt:lpstr>
      <vt:lpstr>Reverse Osmosis water purification steps :  </vt:lpstr>
      <vt:lpstr>Key Attributes: </vt:lpstr>
      <vt:lpstr>Our industrial Customer in Pokhara</vt:lpstr>
      <vt:lpstr>Any Questions ??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PRESENTS</dc:title>
  <dc:creator>Sabin Shrestha</dc:creator>
  <cp:lastModifiedBy>Prisha Enterprises Nepal</cp:lastModifiedBy>
  <cp:revision>11</cp:revision>
  <dcterms:created xsi:type="dcterms:W3CDTF">2022-02-27T15:58:11Z</dcterms:created>
  <dcterms:modified xsi:type="dcterms:W3CDTF">2022-08-11T05:36:14Z</dcterms:modified>
</cp:coreProperties>
</file>